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</p:sldIdLst>
  <p:sldSz cy="6858000" cx="9144000"/>
  <p:notesSz cx="6858000" cy="9144000"/>
  <p:embeddedFontLst>
    <p:embeddedFont>
      <p:font typeface="Tahoma"/>
      <p:regular r:id="rId64"/>
      <p:bold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font" Target="fonts/Tahoma-regular.fntdata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65" Type="http://schemas.openxmlformats.org/officeDocument/2006/relationships/font" Target="fonts/Tahoma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lajd tytułowy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1676400"/>
            <a:ext cx="77724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ctr">
              <a:spcBef>
                <a:spcPts val="640"/>
              </a:spcBef>
              <a:spcAft>
                <a:spcPts val="0"/>
              </a:spcAft>
              <a:buSzPts val="208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usty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lko tytuł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orównanie" type="twoTxTwoObj">
  <p:cSld name="TWO_OBJECTS_WITH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3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17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9pPr>
          </a:lstStyle>
          <a:p/>
        </p:txBody>
      </p:sp>
      <p:sp>
        <p:nvSpPr>
          <p:cNvPr id="81" name="Google Shape;81;p1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indent="-311150" lvl="1" marL="9144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5pPr>
            <a:lvl6pPr indent="-294639" lvl="5" marL="27432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6pPr>
            <a:lvl7pPr indent="-294639" lvl="6" marL="32004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7pPr>
            <a:lvl8pPr indent="-294640" lvl="7" marL="36576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8pPr>
            <a:lvl9pPr indent="-294640" lvl="8" marL="41148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9pPr>
          </a:lstStyle>
          <a:p/>
        </p:txBody>
      </p:sp>
      <p:sp>
        <p:nvSpPr>
          <p:cNvPr id="82" name="Google Shape;82;p1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56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3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17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SzPts val="1040"/>
              <a:buNone/>
              <a:defRPr b="1" sz="1600"/>
            </a:lvl9pPr>
          </a:lstStyle>
          <a:p/>
        </p:txBody>
      </p:sp>
      <p:sp>
        <p:nvSpPr>
          <p:cNvPr id="83" name="Google Shape;83;p1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27660" lvl="0" marL="45720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1pPr>
            <a:lvl2pPr indent="-311150" lvl="1" marL="9144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3pPr>
            <a:lvl4pPr indent="-294639" lvl="3" marL="18288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4pPr>
            <a:lvl5pPr indent="-294639" lvl="4" marL="22860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5pPr>
            <a:lvl6pPr indent="-294639" lvl="5" marL="27432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6pPr>
            <a:lvl7pPr indent="-294639" lvl="6" marL="32004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7pPr>
            <a:lvl8pPr indent="-294640" lvl="7" marL="36576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8pPr>
            <a:lvl9pPr indent="-294640" lvl="8" marL="4114800" algn="l">
              <a:spcBef>
                <a:spcPts val="320"/>
              </a:spcBef>
              <a:spcAft>
                <a:spcPts val="0"/>
              </a:spcAft>
              <a:buSzPts val="1040"/>
              <a:buChar char="■"/>
              <a:defRPr sz="1600"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Nagłówek sekcji" type="secHead">
  <p:cSld name="SECTION_HEADER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3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17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040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9pPr>
          </a:lstStyle>
          <a:p/>
        </p:txBody>
      </p:sp>
      <p:sp>
        <p:nvSpPr>
          <p:cNvPr id="90" name="Google Shape;90;p1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, tekst i 2 elementy zawartości" type="txAndTwoObj">
  <p:cSld name="TEXT_AND_TWO_OBJECTS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4648200" y="19812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3" type="body"/>
          </p:nvPr>
        </p:nvSpPr>
        <p:spPr>
          <a:xfrm>
            <a:off x="4648200" y="4114800"/>
            <a:ext cx="40386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" type="objOnly">
  <p:cSld name="OBJECT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idx="1" type="body"/>
          </p:nvPr>
        </p:nvSpPr>
        <p:spPr>
          <a:xfrm>
            <a:off x="457200" y="381000"/>
            <a:ext cx="8229600" cy="57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wa elementy zawartości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457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4170" lvl="0" marL="45720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indent="-327660" lvl="1" marL="91440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2pPr>
            <a:lvl3pPr indent="-311150" lvl="2" marL="13716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648200" y="1981200"/>
            <a:ext cx="4038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44170" lvl="0" marL="45720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1pPr>
            <a:lvl2pPr indent="-327660" lvl="1" marL="91440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2pPr>
            <a:lvl3pPr indent="-311150" lvl="2" marL="13716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 sz="1800"/>
            </a:lvl9pPr>
          </a:lstStyle>
          <a:p/>
        </p:txBody>
      </p:sp>
      <p:sp>
        <p:nvSpPr>
          <p:cNvPr id="34" name="Google Shape;34;p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zawartość" type="obj">
  <p:cSld name="OBJEC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pionowy i tekst" type="vertTitleAndTx">
  <p:cSld name="VERTICAL_TITLE_AND_VERTICAL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/>
          <p:nvPr>
            <p:ph type="title"/>
          </p:nvPr>
        </p:nvSpPr>
        <p:spPr>
          <a:xfrm rot="5400000">
            <a:off x="4800600" y="2209800"/>
            <a:ext cx="57150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7"/>
          <p:cNvSpPr txBox="1"/>
          <p:nvPr>
            <p:ph idx="1" type="body"/>
          </p:nvPr>
        </p:nvSpPr>
        <p:spPr>
          <a:xfrm rot="5400000">
            <a:off x="609600" y="228600"/>
            <a:ext cx="57150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ytuł i tekst pionowy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 rot="5400000">
            <a:off x="2514600" y="-76200"/>
            <a:ext cx="41148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02895" lvl="0" marL="457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1pPr>
            <a:lvl2pPr indent="-302894" lvl="1" marL="914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2pPr>
            <a:lvl3pPr indent="-302894" lvl="2" marL="1371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3pPr>
            <a:lvl4pPr indent="-302894" lvl="3" marL="1828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4pPr>
            <a:lvl5pPr indent="-302895" lvl="4" marL="22860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5pPr>
            <a:lvl6pPr indent="-302895" lvl="5" marL="27432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6pPr>
            <a:lvl7pPr indent="-302895" lvl="6" marL="32004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7pPr>
            <a:lvl8pPr indent="-302895" lvl="7" marL="36576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8pPr>
            <a:lvl9pPr indent="-302895" lvl="8" marL="4114800" algn="l">
              <a:spcBef>
                <a:spcPts val="360"/>
              </a:spcBef>
              <a:spcAft>
                <a:spcPts val="0"/>
              </a:spcAft>
              <a:buSzPts val="1170"/>
              <a:buChar char="■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braz z podpisem" type="picTx">
  <p:cSld name="PICTURE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None/>
              <a:defRPr sz="32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20"/>
              <a:buFont typeface="Noto Sans Symbols"/>
              <a:buNone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None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Zawartość z podpisem" type="objTx">
  <p:cSld name="OBJECT_WITH_CAPTIO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680" lvl="0" marL="457200" algn="l">
              <a:spcBef>
                <a:spcPts val="640"/>
              </a:spcBef>
              <a:spcAft>
                <a:spcPts val="0"/>
              </a:spcAft>
              <a:buSzPts val="2080"/>
              <a:buChar char="■"/>
              <a:defRPr sz="3200"/>
            </a:lvl1pPr>
            <a:lvl2pPr indent="-344169" lvl="1" marL="914400" algn="l">
              <a:spcBef>
                <a:spcPts val="560"/>
              </a:spcBef>
              <a:spcAft>
                <a:spcPts val="0"/>
              </a:spcAft>
              <a:buSzPts val="1820"/>
              <a:buChar char="■"/>
              <a:defRPr sz="2800"/>
            </a:lvl2pPr>
            <a:lvl3pPr indent="-327660" lvl="2" marL="1371600" algn="l">
              <a:spcBef>
                <a:spcPts val="480"/>
              </a:spcBef>
              <a:spcAft>
                <a:spcPts val="0"/>
              </a:spcAft>
              <a:buSzPts val="1560"/>
              <a:buChar char="■"/>
              <a:defRPr sz="2400"/>
            </a:lvl3pPr>
            <a:lvl4pPr indent="-311150" lvl="3" marL="18288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4pPr>
            <a:lvl5pPr indent="-311150" lvl="4" marL="22860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5pPr>
            <a:lvl6pPr indent="-311150" lvl="5" marL="27432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6pPr>
            <a:lvl7pPr indent="-311150" lvl="6" marL="32004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7pPr>
            <a:lvl8pPr indent="-311150" lvl="7" marL="36576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8pPr>
            <a:lvl9pPr indent="-311150" lvl="8" marL="4114800" algn="l">
              <a:spcBef>
                <a:spcPts val="400"/>
              </a:spcBef>
              <a:spcAft>
                <a:spcPts val="0"/>
              </a:spcAft>
              <a:buSzPts val="1300"/>
              <a:buChar char="■"/>
              <a:defRPr sz="2000"/>
            </a:lvl9pPr>
          </a:lstStyle>
          <a:p/>
        </p:txBody>
      </p:sp>
      <p:sp>
        <p:nvSpPr>
          <p:cNvPr id="65" name="Google Shape;65;p1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91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7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65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SzPts val="585"/>
              <a:buNone/>
              <a:defRPr sz="900"/>
            </a:lvl9pPr>
          </a:lstStyle>
          <a:p/>
        </p:txBody>
      </p:sp>
      <p:sp>
        <p:nvSpPr>
          <p:cNvPr id="66" name="Google Shape;66;p1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/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36068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Char char="■"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44169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folHlink"/>
              </a:buClr>
              <a:buSzPts val="1820"/>
              <a:buFont typeface="Noto Sans Symbols"/>
              <a:buChar char="■"/>
              <a:defRPr b="0" i="0" sz="2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2766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ts val="1560"/>
              <a:buFont typeface="Noto Sans Symbols"/>
              <a:buChar char="■"/>
              <a:defRPr b="0" i="0" sz="24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111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111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111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indent="-3111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indent="-3111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indent="-3111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1300"/>
              <a:buFont typeface="Noto Sans Symbols"/>
              <a:buChar char="■"/>
              <a:defRPr b="0" i="0" sz="20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5.jpg"/><Relationship Id="rId4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g"/><Relationship Id="rId4" Type="http://schemas.openxmlformats.org/officeDocument/2006/relationships/image" Target="../media/image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jpg"/><Relationship Id="rId4" Type="http://schemas.openxmlformats.org/officeDocument/2006/relationships/image" Target="../media/image2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Relationship Id="rId4" Type="http://schemas.openxmlformats.org/officeDocument/2006/relationships/image" Target="../media/image28.jpg"/><Relationship Id="rId5" Type="http://schemas.openxmlformats.org/officeDocument/2006/relationships/image" Target="../media/image33.jpg"/><Relationship Id="rId6" Type="http://schemas.openxmlformats.org/officeDocument/2006/relationships/image" Target="../media/image3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jpg"/><Relationship Id="rId4" Type="http://schemas.openxmlformats.org/officeDocument/2006/relationships/image" Target="../media/image32.jpg"/><Relationship Id="rId5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g"/><Relationship Id="rId4" Type="http://schemas.openxmlformats.org/officeDocument/2006/relationships/image" Target="../media/image34.jpg"/><Relationship Id="rId5" Type="http://schemas.openxmlformats.org/officeDocument/2006/relationships/image" Target="../media/image39.jpg"/><Relationship Id="rId6" Type="http://schemas.openxmlformats.org/officeDocument/2006/relationships/image" Target="../media/image37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4" Type="http://schemas.openxmlformats.org/officeDocument/2006/relationships/image" Target="../media/image46.jpg"/><Relationship Id="rId5" Type="http://schemas.openxmlformats.org/officeDocument/2006/relationships/image" Target="../media/image5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Relationship Id="rId4" Type="http://schemas.openxmlformats.org/officeDocument/2006/relationships/image" Target="../media/image4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Relationship Id="rId4" Type="http://schemas.openxmlformats.org/officeDocument/2006/relationships/image" Target="../media/image4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jpg"/><Relationship Id="rId4" Type="http://schemas.openxmlformats.org/officeDocument/2006/relationships/image" Target="../media/image68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7.jpg"/><Relationship Id="rId4" Type="http://schemas.openxmlformats.org/officeDocument/2006/relationships/image" Target="../media/image5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jpg"/><Relationship Id="rId4" Type="http://schemas.openxmlformats.org/officeDocument/2006/relationships/image" Target="../media/image51.jpg"/><Relationship Id="rId5" Type="http://schemas.openxmlformats.org/officeDocument/2006/relationships/image" Target="../media/image48.jpg"/><Relationship Id="rId6" Type="http://schemas.openxmlformats.org/officeDocument/2006/relationships/image" Target="../media/image54.jpg"/><Relationship Id="rId7" Type="http://schemas.openxmlformats.org/officeDocument/2006/relationships/image" Target="../media/image56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5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jpg"/><Relationship Id="rId4" Type="http://schemas.openxmlformats.org/officeDocument/2006/relationships/image" Target="../media/image61.png"/><Relationship Id="rId5" Type="http://schemas.openxmlformats.org/officeDocument/2006/relationships/image" Target="../media/image60.jpg"/><Relationship Id="rId6" Type="http://schemas.openxmlformats.org/officeDocument/2006/relationships/image" Target="../media/image59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g"/><Relationship Id="rId4" Type="http://schemas.openxmlformats.org/officeDocument/2006/relationships/image" Target="../media/image4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5.jpg"/><Relationship Id="rId4" Type="http://schemas.openxmlformats.org/officeDocument/2006/relationships/image" Target="../media/image58.png"/><Relationship Id="rId5" Type="http://schemas.openxmlformats.org/officeDocument/2006/relationships/image" Target="../media/image63.jpg"/><Relationship Id="rId6" Type="http://schemas.openxmlformats.org/officeDocument/2006/relationships/image" Target="../media/image7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7.png"/><Relationship Id="rId4" Type="http://schemas.openxmlformats.org/officeDocument/2006/relationships/image" Target="../media/image66.png"/><Relationship Id="rId5" Type="http://schemas.openxmlformats.org/officeDocument/2006/relationships/image" Target="../media/image64.jpg"/><Relationship Id="rId6" Type="http://schemas.openxmlformats.org/officeDocument/2006/relationships/image" Target="../media/image65.jpg"/><Relationship Id="rId7" Type="http://schemas.openxmlformats.org/officeDocument/2006/relationships/image" Target="../media/image73.jpg"/><Relationship Id="rId8" Type="http://schemas.openxmlformats.org/officeDocument/2006/relationships/image" Target="../media/image7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69.jpg"/><Relationship Id="rId6" Type="http://schemas.openxmlformats.org/officeDocument/2006/relationships/image" Target="../media/image85.jpg"/><Relationship Id="rId7" Type="http://schemas.openxmlformats.org/officeDocument/2006/relationships/image" Target="../media/image83.png"/><Relationship Id="rId8" Type="http://schemas.openxmlformats.org/officeDocument/2006/relationships/image" Target="../media/image76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1.png"/><Relationship Id="rId4" Type="http://schemas.openxmlformats.org/officeDocument/2006/relationships/image" Target="../media/image82.png"/><Relationship Id="rId5" Type="http://schemas.openxmlformats.org/officeDocument/2006/relationships/image" Target="../media/image9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0.png"/><Relationship Id="rId4" Type="http://schemas.openxmlformats.org/officeDocument/2006/relationships/image" Target="../media/image78.jpg"/><Relationship Id="rId5" Type="http://schemas.openxmlformats.org/officeDocument/2006/relationships/image" Target="../media/image79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90.jpg"/><Relationship Id="rId4" Type="http://schemas.openxmlformats.org/officeDocument/2006/relationships/image" Target="../media/image81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84.jpg"/><Relationship Id="rId4" Type="http://schemas.openxmlformats.org/officeDocument/2006/relationships/image" Target="../media/image89.png"/><Relationship Id="rId5" Type="http://schemas.openxmlformats.org/officeDocument/2006/relationships/image" Target="../media/image86.jpg"/><Relationship Id="rId6" Type="http://schemas.openxmlformats.org/officeDocument/2006/relationships/image" Target="../media/image88.jpg"/><Relationship Id="rId7" Type="http://schemas.openxmlformats.org/officeDocument/2006/relationships/image" Target="../media/image10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94.png"/><Relationship Id="rId4" Type="http://schemas.openxmlformats.org/officeDocument/2006/relationships/image" Target="../media/image92.png"/><Relationship Id="rId5" Type="http://schemas.openxmlformats.org/officeDocument/2006/relationships/image" Target="../media/image99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02.jpg"/><Relationship Id="rId4" Type="http://schemas.openxmlformats.org/officeDocument/2006/relationships/image" Target="../media/image9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04.png"/><Relationship Id="rId4" Type="http://schemas.openxmlformats.org/officeDocument/2006/relationships/image" Target="../media/image10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7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03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03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03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1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ray OMK z kaplicy" id="97" name="Google Shape;97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43212" y="1557337"/>
            <a:ext cx="3679825" cy="46164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8" name="Google Shape;98;p15"/>
          <p:cNvSpPr txBox="1"/>
          <p:nvPr/>
        </p:nvSpPr>
        <p:spPr>
          <a:xfrm>
            <a:off x="4335462" y="1139825"/>
            <a:ext cx="455771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9" name="Google Shape;99;p15"/>
          <p:cNvSpPr/>
          <p:nvPr/>
        </p:nvSpPr>
        <p:spPr>
          <a:xfrm>
            <a:off x="1331912" y="765175"/>
            <a:ext cx="6581775" cy="571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 Black"/>
              </a:rPr>
              <a:t>Św. Maksymilian Maria Kolbe 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4"/>
          <p:cNvSpPr txBox="1"/>
          <p:nvPr/>
        </p:nvSpPr>
        <p:spPr>
          <a:xfrm>
            <a:off x="1331912" y="2881312"/>
            <a:ext cx="6570662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ahoma"/>
              <a:buNone/>
            </a:pPr>
            <a:r>
              <a:rPr b="0" i="0" lang="pl-PL" sz="4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Przełomowy jest rok 1917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_0610" id="172" name="Google Shape;172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6500" y="4038600"/>
            <a:ext cx="0" cy="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SC_0609" id="173" name="Google Shape;173;p2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562" y="333375"/>
            <a:ext cx="4194175" cy="6264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74" name="Google Shape;174;p25"/>
          <p:cNvSpPr txBox="1"/>
          <p:nvPr/>
        </p:nvSpPr>
        <p:spPr>
          <a:xfrm>
            <a:off x="250825" y="2349500"/>
            <a:ext cx="4181475" cy="137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Przez plac św. Piotra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przechodzi antykościelna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manifestacja masonów.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SCF7462" id="179" name="Google Shape;179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64162" y="2349500"/>
            <a:ext cx="3086100" cy="4114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Ratisbonne" id="180" name="Google Shape;180;p2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012" y="2420937"/>
            <a:ext cx="2735262" cy="4114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81" name="Google Shape;181;p26"/>
          <p:cNvSpPr txBox="1"/>
          <p:nvPr/>
        </p:nvSpPr>
        <p:spPr>
          <a:xfrm>
            <a:off x="1209675" y="484187"/>
            <a:ext cx="7032625" cy="137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20 stycznia jest 75. rocznica objawienia się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Matki Bożej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Żydowi Ratisbonne’owi.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/>
        </p:nvSpPr>
        <p:spPr>
          <a:xfrm>
            <a:off x="739775" y="1052512"/>
            <a:ext cx="7870825" cy="119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związku z tym 16 X 1917 r. zakłada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Rycerstwo Niepokalanej</a:t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2771775" y="2924175"/>
            <a:ext cx="3960812" cy="2808287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Times New Roman"/>
              </a:rPr>
              <a:t>MI </a:t>
            </a:r>
          </a:p>
        </p:txBody>
      </p:sp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type="title"/>
          </p:nvPr>
        </p:nvSpPr>
        <p:spPr>
          <a:xfrm>
            <a:off x="0" y="260350"/>
            <a:ext cx="9144000" cy="65976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Tahoma"/>
              <a:buNone/>
            </a:pPr>
            <a:r>
              <a:rPr b="0" i="0" lang="pl-PL" sz="5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cel Militia Immaculatae (MI) „nawrócenia grzeszników, heretyków, schizmatyków itd., a najbardziej masonów oraz uświęcenia wszystkich pod opieką i za pośrednictwem Najświętszej Maryi Panny Niepokalanej”.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n Andrea delle Valle - miejsce święceń 28 IV 1918" id="197" name="Google Shape;197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2275" y="549275"/>
            <a:ext cx="6069012" cy="44307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98" name="Google Shape;198;p29"/>
          <p:cNvSpPr txBox="1"/>
          <p:nvPr/>
        </p:nvSpPr>
        <p:spPr>
          <a:xfrm>
            <a:off x="611187" y="5373687"/>
            <a:ext cx="7962900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28 IV 1918 r. – przyjmuje święcenia kapłańskie w Rzymie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(w kościele San Andrea delle Valle).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an Andrea delle Fratte" id="203" name="Google Shape;203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1187" y="549275"/>
            <a:ext cx="3784600" cy="5715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04" name="Google Shape;204;p30"/>
          <p:cNvSpPr txBox="1"/>
          <p:nvPr/>
        </p:nvSpPr>
        <p:spPr>
          <a:xfrm>
            <a:off x="4433887" y="1557337"/>
            <a:ext cx="4710112" cy="3508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Następnego dnia odprawił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swoją pierwszą Mszę Świętą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kościele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San Andrea delle Fratte,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 kolejnego dnia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Bazylice św. Piotra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intencji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 swoje męczeństwo.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WSD Kraków" id="209" name="Google Shape;209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260350"/>
            <a:ext cx="3937000" cy="36718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Zakopane 1920" id="210" name="Google Shape;210;p3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7900" y="3429000"/>
            <a:ext cx="4038600" cy="31607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11" name="Google Shape;211;p31"/>
          <p:cNvSpPr txBox="1"/>
          <p:nvPr/>
        </p:nvSpPr>
        <p:spPr>
          <a:xfrm>
            <a:off x="4624387" y="966787"/>
            <a:ext cx="4095750" cy="1679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1919 r. wraca do Polski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wykłada w WSD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Franciszkanów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Krakowie.</a:t>
            </a:r>
            <a:endParaRPr/>
          </a:p>
        </p:txBody>
      </p:sp>
      <p:sp>
        <p:nvSpPr>
          <p:cNvPr id="212" name="Google Shape;212;p31"/>
          <p:cNvSpPr txBox="1"/>
          <p:nvPr/>
        </p:nvSpPr>
        <p:spPr>
          <a:xfrm>
            <a:off x="250825" y="4724400"/>
            <a:ext cx="4481512" cy="12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Tutaj wiele problemu sprawia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mu wykryta przed kilkoma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laty gruźlica.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2"/>
          <p:cNvSpPr txBox="1"/>
          <p:nvPr/>
        </p:nvSpPr>
        <p:spPr>
          <a:xfrm>
            <a:off x="1355725" y="1844675"/>
            <a:ext cx="6856412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Styczeń 1922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– pierwszy numer czasopisma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ahoma"/>
              <a:buNone/>
            </a:pPr>
            <a:r>
              <a:rPr b="0" i="0" lang="pl-PL" sz="5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„Rycerz Niepokalanej”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odno" id="222" name="Google Shape;22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68537" y="404812"/>
            <a:ext cx="5080000" cy="4216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23" name="Google Shape;223;p33"/>
          <p:cNvSpPr txBox="1"/>
          <p:nvPr/>
        </p:nvSpPr>
        <p:spPr>
          <a:xfrm>
            <a:off x="971550" y="5013325"/>
            <a:ext cx="7237412" cy="83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1922-1927 – o. Maksymilian wraz z wydawnictwem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zostaje przeniesiony do Grodna.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/>
          <p:nvPr>
            <p:ph idx="1" type="body"/>
          </p:nvPr>
        </p:nvSpPr>
        <p:spPr>
          <a:xfrm>
            <a:off x="323850" y="836612"/>
            <a:ext cx="4537075" cy="3455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60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</a:t>
            </a: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Św. Maksymilian urodził się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8 I 1894 r.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	w Zduńskiej Woli.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177800" lvl="0" marL="342900" rtl="0" algn="l">
              <a:spcBef>
                <a:spcPts val="80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0" i="0" sz="40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Dom Kolbów" id="105" name="Google Shape;105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825" y="620712"/>
            <a:ext cx="3671887" cy="25654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Dom Kolbów 2" id="106" name="Google Shape;106;p16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6825" y="3500437"/>
            <a:ext cx="3671887" cy="27543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Maria Kolbe" id="107" name="Google Shape;107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49612" y="4340225"/>
            <a:ext cx="1481137" cy="19510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rodno - praca przy nożu introligatorskim" id="228" name="Google Shape;228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5287" y="333375"/>
            <a:ext cx="3265487" cy="4114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Grodno 1926 - składanie RN" id="229" name="Google Shape;229;p3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0562" y="2924175"/>
            <a:ext cx="4038600" cy="32718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30" name="Google Shape;230;p34"/>
          <p:cNvSpPr txBox="1"/>
          <p:nvPr/>
        </p:nvSpPr>
        <p:spPr>
          <a:xfrm>
            <a:off x="3989387" y="908050"/>
            <a:ext cx="5154612" cy="48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Praca przy nożu introligatorskim...</a:t>
            </a:r>
            <a:endParaRPr/>
          </a:p>
        </p:txBody>
      </p:sp>
      <p:sp>
        <p:nvSpPr>
          <p:cNvPr id="231" name="Google Shape;231;p34"/>
          <p:cNvSpPr txBox="1"/>
          <p:nvPr/>
        </p:nvSpPr>
        <p:spPr>
          <a:xfrm>
            <a:off x="395287" y="5229225"/>
            <a:ext cx="3883025" cy="48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...i składanie numeru RN.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acownicy Rycerza w Grodnie 1927" id="236" name="Google Shape;236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333375"/>
            <a:ext cx="8429625" cy="62134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37" name="Google Shape;237;p35"/>
          <p:cNvSpPr txBox="1"/>
          <p:nvPr/>
        </p:nvSpPr>
        <p:spPr>
          <a:xfrm>
            <a:off x="735012" y="677862"/>
            <a:ext cx="5286375" cy="488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Pracownicy „Rycerza Niepokalanej”</a:t>
            </a:r>
            <a:endParaRPr/>
          </a:p>
        </p:txBody>
      </p:sp>
      <p:cxnSp>
        <p:nvCxnSpPr>
          <p:cNvPr id="238" name="Google Shape;238;p35"/>
          <p:cNvCxnSpPr/>
          <p:nvPr/>
        </p:nvCxnSpPr>
        <p:spPr>
          <a:xfrm flipH="1" rot="10800000">
            <a:off x="7215187" y="4429125"/>
            <a:ext cx="576262" cy="720725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239" name="Google Shape;239;p35"/>
          <p:cNvSpPr txBox="1"/>
          <p:nvPr/>
        </p:nvSpPr>
        <p:spPr>
          <a:xfrm>
            <a:off x="5572125" y="5143500"/>
            <a:ext cx="1711325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O. Maksymilian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rucki Lubecki.jpg" id="244" name="Google Shape;244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1562" y="3000375"/>
            <a:ext cx="2276475" cy="33575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6 VIII 1927 - poświęcenie figury.jpg" id="245" name="Google Shape;245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29062" y="3000375"/>
            <a:ext cx="4540250" cy="33575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46" name="Google Shape;246;p36"/>
          <p:cNvSpPr txBox="1"/>
          <p:nvPr/>
        </p:nvSpPr>
        <p:spPr>
          <a:xfrm>
            <a:off x="1214437" y="1143000"/>
            <a:ext cx="7369175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6 VIII 1927 r. – poświęcenie figury Niepokalanej.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Jest to oficjalny początek klasztoru-wydawnictwa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Niepokalanów.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X 1927.jpg" id="251" name="Google Shape;251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285750"/>
            <a:ext cx="3675062" cy="27749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oczątki Niepokalanowa.jpg" id="252" name="Google Shape;252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0" y="285750"/>
            <a:ext cx="3727450" cy="27860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budowa kaplicy.jpg" id="253" name="Google Shape;25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0062" y="3714750"/>
            <a:ext cx="3714750" cy="28971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aździernik 1927.jpg" id="254" name="Google Shape;25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857750" y="3714750"/>
            <a:ext cx="3714750" cy="29289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255" name="Google Shape;255;p37"/>
          <p:cNvCxnSpPr/>
          <p:nvPr/>
        </p:nvCxnSpPr>
        <p:spPr>
          <a:xfrm rot="-5400000">
            <a:off x="7143750" y="5000625"/>
            <a:ext cx="642937" cy="357187"/>
          </a:xfrm>
          <a:prstGeom prst="straightConnector1">
            <a:avLst/>
          </a:prstGeom>
          <a:noFill/>
          <a:ln cap="sq" cmpd="sng" w="41275">
            <a:solidFill>
              <a:schemeClr val="lt1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56" name="Google Shape;256;p37"/>
          <p:cNvSpPr txBox="1"/>
          <p:nvPr/>
        </p:nvSpPr>
        <p:spPr>
          <a:xfrm>
            <a:off x="5786437" y="5572125"/>
            <a:ext cx="1724025" cy="369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O. Maksymilian</a:t>
            </a:r>
            <a:endParaRPr/>
          </a:p>
        </p:txBody>
      </p:sp>
      <p:sp>
        <p:nvSpPr>
          <p:cNvPr id="257" name="Google Shape;257;p37"/>
          <p:cNvSpPr txBox="1"/>
          <p:nvPr/>
        </p:nvSpPr>
        <p:spPr>
          <a:xfrm>
            <a:off x="1214437" y="3143250"/>
            <a:ext cx="6643687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Przełożoną  w klasztorze jest Niepokalana.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aplica 2 .jpg" id="262" name="Google Shape;262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142875"/>
            <a:ext cx="4321175" cy="31432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kaplica 3.jpg" id="263" name="Google Shape;26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87" y="3429000"/>
            <a:ext cx="4357687" cy="32146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Kaplica i figura Niepokalanej.JPG" id="264" name="Google Shape;26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2062" y="1071562"/>
            <a:ext cx="3571875" cy="47593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cxnSp>
        <p:nvCxnSpPr>
          <p:cNvPr id="265" name="Google Shape;265;p38"/>
          <p:cNvCxnSpPr/>
          <p:nvPr/>
        </p:nvCxnSpPr>
        <p:spPr>
          <a:xfrm rot="10800000">
            <a:off x="2571750" y="428625"/>
            <a:ext cx="1357312" cy="1587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266" name="Google Shape;266;p38"/>
          <p:cNvCxnSpPr/>
          <p:nvPr/>
        </p:nvCxnSpPr>
        <p:spPr>
          <a:xfrm rot="10800000">
            <a:off x="2571750" y="642937"/>
            <a:ext cx="1357312" cy="241300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267" name="Google Shape;267;p38"/>
          <p:cNvSpPr txBox="1"/>
          <p:nvPr/>
        </p:nvSpPr>
        <p:spPr>
          <a:xfrm>
            <a:off x="3929062" y="214312"/>
            <a:ext cx="240188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b="0" i="0" lang="pl-PL" sz="1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obraz Serca Pana Jezusa</a:t>
            </a:r>
            <a:endParaRPr/>
          </a:p>
        </p:txBody>
      </p:sp>
      <p:sp>
        <p:nvSpPr>
          <p:cNvPr id="268" name="Google Shape;268;p38"/>
          <p:cNvSpPr txBox="1"/>
          <p:nvPr/>
        </p:nvSpPr>
        <p:spPr>
          <a:xfrm>
            <a:off x="3929062" y="714375"/>
            <a:ext cx="192563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b="0" i="0" lang="pl-PL" sz="1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figura Niepokalanej</a:t>
            </a:r>
            <a:endParaRPr/>
          </a:p>
        </p:txBody>
      </p:sp>
      <p:cxnSp>
        <p:nvCxnSpPr>
          <p:cNvPr id="269" name="Google Shape;269;p38"/>
          <p:cNvCxnSpPr/>
          <p:nvPr/>
        </p:nvCxnSpPr>
        <p:spPr>
          <a:xfrm flipH="1" rot="10800000">
            <a:off x="3429000" y="2714625"/>
            <a:ext cx="2857500" cy="1285875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med" w="med" type="stealth"/>
            <a:tailEnd len="med" w="med" type="stealth"/>
          </a:ln>
        </p:spPr>
      </p:cxnSp>
      <p:sp>
        <p:nvSpPr>
          <p:cNvPr id="270" name="Google Shape;270;p38"/>
          <p:cNvSpPr txBox="1"/>
          <p:nvPr/>
        </p:nvSpPr>
        <p:spPr>
          <a:xfrm>
            <a:off x="3000375" y="3786187"/>
            <a:ext cx="571500" cy="571500"/>
          </a:xfrm>
          <a:prstGeom prst="rect">
            <a:avLst/>
          </a:prstGeom>
          <a:solidFill>
            <a:srgbClr val="FF0000">
              <a:alpha val="0"/>
            </a:srgbClr>
          </a:solidFill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"/>
          <p:cNvSpPr txBox="1"/>
          <p:nvPr/>
        </p:nvSpPr>
        <p:spPr>
          <a:xfrm>
            <a:off x="285750" y="571500"/>
            <a:ext cx="8142287" cy="59705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Zasady życia w Niepokalanowie: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„Gdy się staniemy Nią, wtedy całe nasze życie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zakonne i jego źródła będą Jej i Nią.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Posłuszeństwo nadnaturalne – bo Jej wola;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czystość – Jej dziewictwem; ubóstwo – Jej ponad-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doczesnością. Jej jest nasze ciało, aby dla niej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chętnie wydawało się na cierpienia i prace.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Jej są nasze wszystkie dobra, a więc doskonałe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ubóstwo i używanie rzeczy jedynie koniecznych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wystarczających do osiągnięcia celu.”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t/>
            </a:r>
            <a:endParaRPr b="0" i="1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1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 młodzieży zakonnej w kolegiach franciszkańskich</a:t>
            </a: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, MKP, t. 1, 628.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udowa I.jpg" id="280" name="Google Shape;28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503237"/>
            <a:ext cx="3421062" cy="24971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jesień 1929.jpg" id="281" name="Google Shape;28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75" y="500062"/>
            <a:ext cx="3429000" cy="25003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rzy budowie.jpg" id="282" name="Google Shape;28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1500" y="3714750"/>
            <a:ext cx="3443287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święconka 1930.jpg" id="283" name="Google Shape;283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4875" y="3714750"/>
            <a:ext cx="3429000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84" name="Google Shape;284;p40"/>
          <p:cNvSpPr txBox="1"/>
          <p:nvPr/>
        </p:nvSpPr>
        <p:spPr>
          <a:xfrm>
            <a:off x="214312" y="3143250"/>
            <a:ext cx="8524875" cy="477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Tahoma"/>
              <a:buNone/>
            </a:pPr>
            <a:r>
              <a:rPr b="0" i="0" lang="pl-PL" sz="25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Bracia podczas budowy pierwszych budynków klasztornych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MK z bratem.jpg" id="289" name="Google Shape;289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0062" y="357187"/>
            <a:ext cx="4249737" cy="30178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. Alfons Kolbe.jpg" id="290" name="Google Shape;290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29187" y="3500437"/>
            <a:ext cx="3786187" cy="31702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kx="1199993" sy="22999">
              <a:srgbClr val="000000">
                <a:alpha val="19607"/>
              </a:srgbClr>
            </a:outerShdw>
          </a:effectLst>
        </p:spPr>
      </p:pic>
      <p:pic>
        <p:nvPicPr>
          <p:cNvPr descr="Drukarska maszyna rotacyjna.jpg" id="291" name="Google Shape;291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29187" y="357187"/>
            <a:ext cx="3786187" cy="3000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2" name="Google Shape;292;p41"/>
          <p:cNvSpPr txBox="1"/>
          <p:nvPr/>
        </p:nvSpPr>
        <p:spPr>
          <a:xfrm>
            <a:off x="571500" y="2786062"/>
            <a:ext cx="1550987" cy="338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Tahoma"/>
              <a:buNone/>
            </a:pPr>
            <a:r>
              <a:rPr b="0" i="0" lang="pl-PL" sz="1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O. Maksymilian</a:t>
            </a:r>
            <a:endParaRPr/>
          </a:p>
        </p:txBody>
      </p:sp>
      <p:sp>
        <p:nvSpPr>
          <p:cNvPr id="293" name="Google Shape;293;p41"/>
          <p:cNvSpPr txBox="1"/>
          <p:nvPr/>
        </p:nvSpPr>
        <p:spPr>
          <a:xfrm>
            <a:off x="142875" y="4714875"/>
            <a:ext cx="4429125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końcu rusza też produkcja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„Rycerza Niepokalanej”.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X 1929 pierwsi wychowankowie Małego Semin. Misyjnego.jpg" id="298" name="Google Shape;298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71625" y="357187"/>
            <a:ext cx="6111875" cy="4660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99" name="Google Shape;299;p42"/>
          <p:cNvSpPr txBox="1"/>
          <p:nvPr/>
        </p:nvSpPr>
        <p:spPr>
          <a:xfrm>
            <a:off x="214312" y="5572125"/>
            <a:ext cx="8723312" cy="523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Pierwsi wychowankowi Małego Seminarium Misyjnego</a:t>
            </a:r>
            <a:endParaRPr/>
          </a:p>
        </p:txBody>
      </p:sp>
      <p:cxnSp>
        <p:nvCxnSpPr>
          <p:cNvPr id="300" name="Google Shape;300;p42"/>
          <p:cNvCxnSpPr/>
          <p:nvPr/>
        </p:nvCxnSpPr>
        <p:spPr>
          <a:xfrm flipH="1" rot="5400000">
            <a:off x="3571875" y="3071812"/>
            <a:ext cx="1500187" cy="928687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cxnSp>
        <p:nvCxnSpPr>
          <p:cNvPr id="301" name="Google Shape;301;p42"/>
          <p:cNvCxnSpPr/>
          <p:nvPr/>
        </p:nvCxnSpPr>
        <p:spPr>
          <a:xfrm rot="-5400000">
            <a:off x="4393406" y="3250406"/>
            <a:ext cx="1428750" cy="642937"/>
          </a:xfrm>
          <a:prstGeom prst="straightConnector1">
            <a:avLst/>
          </a:prstGeom>
          <a:noFill/>
          <a:ln cap="flat" cmpd="sng" w="25400">
            <a:solidFill>
              <a:schemeClr val="lt1"/>
            </a:solidFill>
            <a:prstDash val="solid"/>
            <a:miter lim="800000"/>
            <a:headEnd len="med" w="med" type="none"/>
            <a:tailEnd len="med" w="med" type="stealth"/>
          </a:ln>
        </p:spPr>
      </p:cxnSp>
      <p:sp>
        <p:nvSpPr>
          <p:cNvPr id="302" name="Google Shape;302;p42"/>
          <p:cNvSpPr txBox="1"/>
          <p:nvPr/>
        </p:nvSpPr>
        <p:spPr>
          <a:xfrm>
            <a:off x="4000500" y="4357687"/>
            <a:ext cx="1570037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Bracia Kolbe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I 1930 pierwsi misjonarze przed wyprawą na Daleki Wschód.jpg" id="307" name="Google Shape;30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8625" y="285750"/>
            <a:ext cx="4794250" cy="35480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na tle Koloseum.jpg" id="308" name="Google Shape;30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29250" y="285750"/>
            <a:ext cx="3544887" cy="58578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kx="1199993" sy="22999">
              <a:srgbClr val="000000">
                <a:alpha val="19607"/>
              </a:srgbClr>
            </a:outerShdw>
          </a:effectLst>
        </p:spPr>
      </p:pic>
      <p:sp>
        <p:nvSpPr>
          <p:cNvPr id="309" name="Google Shape;309;p43"/>
          <p:cNvSpPr txBox="1"/>
          <p:nvPr/>
        </p:nvSpPr>
        <p:spPr>
          <a:xfrm>
            <a:off x="1928812" y="2786062"/>
            <a:ext cx="2273300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Pierwsi misjonarze</a:t>
            </a:r>
            <a:endParaRPr/>
          </a:p>
        </p:txBody>
      </p:sp>
      <p:sp>
        <p:nvSpPr>
          <p:cNvPr id="310" name="Google Shape;310;p43"/>
          <p:cNvSpPr txBox="1"/>
          <p:nvPr/>
        </p:nvSpPr>
        <p:spPr>
          <a:xfrm>
            <a:off x="5715000" y="5214937"/>
            <a:ext cx="3135312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Odwiedzenie miejsc świętych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przed wyprawą misyjną</a:t>
            </a:r>
            <a:endParaRPr/>
          </a:p>
        </p:txBody>
      </p:sp>
      <p:sp>
        <p:nvSpPr>
          <p:cNvPr id="311" name="Google Shape;311;p43"/>
          <p:cNvSpPr txBox="1"/>
          <p:nvPr/>
        </p:nvSpPr>
        <p:spPr>
          <a:xfrm>
            <a:off x="142875" y="4500562"/>
            <a:ext cx="5295900" cy="169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1930-1936 – misje w Japonii.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t/>
            </a:r>
            <a:endParaRPr b="0" i="0" sz="26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„Aby Niepokalana była Królową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całego świata i każdego z osobna.”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łody Rajmund z braćmi" id="112" name="Google Shape;112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549275"/>
            <a:ext cx="7488237" cy="55546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13" name="Google Shape;113;p17"/>
          <p:cNvSpPr/>
          <p:nvPr/>
        </p:nvSpPr>
        <p:spPr>
          <a:xfrm>
            <a:off x="4716462" y="4005262"/>
            <a:ext cx="1368425" cy="136842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31750">
            <a:solidFill>
              <a:srgbClr val="99CC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4" name="Google Shape;114;p17"/>
          <p:cNvSpPr/>
          <p:nvPr/>
        </p:nvSpPr>
        <p:spPr>
          <a:xfrm>
            <a:off x="1187450" y="3716337"/>
            <a:ext cx="1368425" cy="136842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317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5" name="Google Shape;115;p17"/>
          <p:cNvSpPr/>
          <p:nvPr/>
        </p:nvSpPr>
        <p:spPr>
          <a:xfrm>
            <a:off x="1403350" y="836612"/>
            <a:ext cx="1368425" cy="1368425"/>
          </a:xfrm>
          <a:prstGeom prst="ellipse">
            <a:avLst/>
          </a:prstGeom>
          <a:solidFill>
            <a:schemeClr val="accent1">
              <a:alpha val="0"/>
            </a:schemeClr>
          </a:solidFill>
          <a:ln cap="flat" cmpd="sng" w="31750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16" name="Google Shape;116;p17"/>
          <p:cNvSpPr txBox="1"/>
          <p:nvPr/>
        </p:nvSpPr>
        <p:spPr>
          <a:xfrm>
            <a:off x="2751137" y="779462"/>
            <a:ext cx="1238250" cy="376237"/>
          </a:xfrm>
          <a:prstGeom prst="rect">
            <a:avLst/>
          </a:prstGeom>
          <a:solidFill>
            <a:schemeClr val="lt1">
              <a:alpha val="61568"/>
            </a:schemeClr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hlink"/>
                </a:solidFill>
                <a:latin typeface="Tahoma"/>
                <a:ea typeface="Tahoma"/>
                <a:cs typeface="Tahoma"/>
                <a:sym typeface="Tahoma"/>
              </a:rPr>
              <a:t>Franciszek</a:t>
            </a:r>
            <a:endParaRPr/>
          </a:p>
        </p:txBody>
      </p:sp>
      <p:sp>
        <p:nvSpPr>
          <p:cNvPr id="117" name="Google Shape;117;p17"/>
          <p:cNvSpPr txBox="1"/>
          <p:nvPr/>
        </p:nvSpPr>
        <p:spPr>
          <a:xfrm>
            <a:off x="6135687" y="4884737"/>
            <a:ext cx="698500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FF33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rgbClr val="99FF33"/>
                </a:solidFill>
                <a:latin typeface="Tahoma"/>
                <a:ea typeface="Tahoma"/>
                <a:cs typeface="Tahoma"/>
                <a:sym typeface="Tahoma"/>
              </a:rPr>
              <a:t>Józef</a:t>
            </a:r>
            <a:endParaRPr/>
          </a:p>
        </p:txBody>
      </p:sp>
      <p:sp>
        <p:nvSpPr>
          <p:cNvPr id="118" name="Google Shape;118;p17"/>
          <p:cNvSpPr txBox="1"/>
          <p:nvPr/>
        </p:nvSpPr>
        <p:spPr>
          <a:xfrm>
            <a:off x="2608262" y="4595812"/>
            <a:ext cx="1084262" cy="366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Rajmund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a Japonii.jpg" id="316" name="Google Shape;31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428625"/>
            <a:ext cx="3748087" cy="42354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W porcie w Nagasaki 1933 r..jpg" id="317" name="Google Shape;317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2062" y="428625"/>
            <a:ext cx="3395662" cy="42862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18" name="Google Shape;318;p44"/>
          <p:cNvSpPr txBox="1"/>
          <p:nvPr/>
        </p:nvSpPr>
        <p:spPr>
          <a:xfrm>
            <a:off x="500062" y="5072062"/>
            <a:ext cx="8116887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Pierwszym celem miały być Indie, ewentualnie Chiny.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Ale ostatecznie bracia dotarli do Japonii…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gasaki.jpg" id="323" name="Google Shape;32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9125" y="3714750"/>
            <a:ext cx="4343400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II 1931 - budowa klasztoru obok Nagasaki na zboczu góry Hikosan.jpg" id="324" name="Google Shape;324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2937" y="214312"/>
            <a:ext cx="2700337" cy="36179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25" name="Google Shape;325;p45"/>
          <p:cNvSpPr txBox="1"/>
          <p:nvPr/>
        </p:nvSpPr>
        <p:spPr>
          <a:xfrm>
            <a:off x="3582987" y="642937"/>
            <a:ext cx="5418137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24 IV 1930 – bracia przybywają do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Japonii i rozpoczynają budowę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nowego klasztoru.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Dlaczego jednak o. Maksymilian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wybiera nie centrum Nagasaki,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ale teren po drugiej stronie góry?</a:t>
            </a:r>
            <a:endParaRPr/>
          </a:p>
        </p:txBody>
      </p:sp>
      <p:sp>
        <p:nvSpPr>
          <p:cNvPr id="326" name="Google Shape;326;p45"/>
          <p:cNvSpPr txBox="1"/>
          <p:nvPr/>
        </p:nvSpPr>
        <p:spPr>
          <a:xfrm>
            <a:off x="500062" y="4786312"/>
            <a:ext cx="3652837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Tego nikt nie wiedział…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gasaki po wybuchu bomby.jpg" id="331" name="Google Shape;33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57312" y="1643062"/>
            <a:ext cx="6237287" cy="469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6"/>
          <p:cNvSpPr txBox="1"/>
          <p:nvPr/>
        </p:nvSpPr>
        <p:spPr>
          <a:xfrm>
            <a:off x="357187" y="785812"/>
            <a:ext cx="8231187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…aż do 9 VIII 1945 r., czyli wybuchu bomby atomowej.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r. Seweryn Dagis przy składaniu Seibo no Kishi.jpg" id="337" name="Google Shape;337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357187"/>
            <a:ext cx="3910012" cy="30591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redakcja Seibo no Kishi.jpg" id="338" name="Google Shape;338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7187" y="3643312"/>
            <a:ext cx="3929062" cy="2908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39" name="Google Shape;339;p47"/>
          <p:cNvSpPr txBox="1"/>
          <p:nvPr/>
        </p:nvSpPr>
        <p:spPr>
          <a:xfrm>
            <a:off x="4500562" y="2286000"/>
            <a:ext cx="4557712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miesiąc po przybyciu do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Kraju Kwitnącej Wiśni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ukazuje się pierwszy numer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„Rycerza Niepokalanej”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języku japońskim!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Nosi on tytuł „Seibo no Kishi”.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ugenzai no Sono.jpg" id="344" name="Google Shape;34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4875" y="357187"/>
            <a:ext cx="4159250" cy="30718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Mugenzai no Sono w I 1939 r..jpg" id="345" name="Google Shape;34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4875" y="3714750"/>
            <a:ext cx="4143375" cy="29289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MK i dzieci japońskie.jpg" id="346" name="Google Shape;34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312" y="3714750"/>
            <a:ext cx="4184650" cy="29289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Ks. Matsukawa z izytą w Mugenzai no Sono w 1931 r..jpg" id="347" name="Google Shape;347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312" y="357187"/>
            <a:ext cx="4143375" cy="30718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MK w Japonii.jpg" id="348" name="Google Shape;348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3750" y="1335087"/>
            <a:ext cx="2476500" cy="38766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36 OMK gwardianem.jpg" id="353" name="Google Shape;353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812" y="857250"/>
            <a:ext cx="3444875" cy="49942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54" name="Google Shape;354;p49"/>
          <p:cNvSpPr txBox="1"/>
          <p:nvPr/>
        </p:nvSpPr>
        <p:spPr>
          <a:xfrm>
            <a:off x="4572000" y="2286000"/>
            <a:ext cx="3871912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1936 – decyzją kapituły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zakonnej o. Maksymilian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został z powrotem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oddelegowany do bycia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przełożonym w polskim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Niepokalanowie.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/>
          <p:nvPr/>
        </p:nvSpPr>
        <p:spPr>
          <a:xfrm>
            <a:off x="1643062" y="2714625"/>
            <a:ext cx="57642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Życie w Niepokalanowie: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dlitwa w pierwszej kaplicy.jpg" id="364" name="Google Shape;364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00250" y="2143125"/>
            <a:ext cx="5080000" cy="4102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65" name="Google Shape;365;p51"/>
          <p:cNvSpPr txBox="1"/>
          <p:nvPr/>
        </p:nvSpPr>
        <p:spPr>
          <a:xfrm>
            <a:off x="3214687" y="1000125"/>
            <a:ext cx="27955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MODLITWA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VIII 1939 - gen. o. Beda Hess podczas wizytacji.jpg" id="370" name="Google Shape;370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512" y="285750"/>
            <a:ext cx="3956050" cy="25717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937 - PRZECHADZKA W LESIE.jpg" id="371" name="Google Shape;371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0" y="285750"/>
            <a:ext cx="3571875" cy="25717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odzienność w N-owie.jpg" id="372" name="Google Shape;372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57750" y="3571875"/>
            <a:ext cx="3929062" cy="29860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939 o. Generał w Domu Zdrowia.jpg" id="373" name="Google Shape;373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4312" y="3571875"/>
            <a:ext cx="4302125" cy="3000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74" name="Google Shape;374;p52"/>
          <p:cNvSpPr txBox="1"/>
          <p:nvPr/>
        </p:nvSpPr>
        <p:spPr>
          <a:xfrm>
            <a:off x="1500187" y="2857500"/>
            <a:ext cx="59674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WSPÓLNOTA BRATERSKA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53"/>
          <p:cNvSpPr txBox="1"/>
          <p:nvPr/>
        </p:nvSpPr>
        <p:spPr>
          <a:xfrm>
            <a:off x="3714750" y="2928937"/>
            <a:ext cx="170973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ahoma"/>
              <a:buNone/>
            </a:pPr>
            <a:r>
              <a:rPr b="0" i="0" lang="pl-PL" sz="4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PRACA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ieszkanie w Pabianicach ul" id="123" name="Google Shape;123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9337" y="692150"/>
            <a:ext cx="4038600" cy="31400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24" name="Google Shape;124;p18"/>
          <p:cNvSpPr txBox="1"/>
          <p:nvPr/>
        </p:nvSpPr>
        <p:spPr>
          <a:xfrm>
            <a:off x="250825" y="981075"/>
            <a:ext cx="4554537" cy="946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Kolbowie ze Zduńskiej Woli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przeprowadzili się do Łodzi,</a:t>
            </a:r>
            <a:endParaRPr/>
          </a:p>
        </p:txBody>
      </p:sp>
      <p:sp>
        <p:nvSpPr>
          <p:cNvPr id="125" name="Google Shape;125;p18"/>
          <p:cNvSpPr txBox="1"/>
          <p:nvPr/>
        </p:nvSpPr>
        <p:spPr>
          <a:xfrm>
            <a:off x="4284662" y="5589587"/>
            <a:ext cx="3489325" cy="519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 potem do Pabianic.</a:t>
            </a:r>
            <a:endParaRPr/>
          </a:p>
        </p:txBody>
      </p:sp>
      <p:pic>
        <p:nvPicPr>
          <p:cNvPr descr="Obraz MB w Pabianicach" id="126" name="Google Shape;126;p18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5650" y="2708275"/>
            <a:ext cx="2917825" cy="3889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939 - maszyna drukarsak PLANETA do wyk. kolorowych zdjęć.jpg" id="384" name="Google Shape;384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214312"/>
            <a:ext cx="4130675" cy="29289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ekspedycja wydawnictw.jpg" id="385" name="Google Shape;385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43437" y="214312"/>
            <a:ext cx="4265612" cy="29448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ekretariat MI.jpg" id="386" name="Google Shape;386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4312" y="3714750"/>
            <a:ext cx="4100512" cy="3000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administracja.jpg" id="387" name="Google Shape;387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43437" y="3714750"/>
            <a:ext cx="4286250" cy="30051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88" name="Google Shape;388;p54"/>
          <p:cNvSpPr txBox="1"/>
          <p:nvPr/>
        </p:nvSpPr>
        <p:spPr>
          <a:xfrm>
            <a:off x="3071812" y="3071812"/>
            <a:ext cx="29781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Wydawnictwo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rawczarnia.jpg" id="393" name="Google Shape;393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3468687" cy="28956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apteka.jpg" id="394" name="Google Shape;39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29000" y="0"/>
            <a:ext cx="3500437" cy="28971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centrala telefoniczna.jpg" id="395" name="Google Shape;39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1125" y="0"/>
            <a:ext cx="2682875" cy="37147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generator prądu.jpg" id="396" name="Google Shape;396;p5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29375" y="3571875"/>
            <a:ext cx="2714625" cy="32861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kuchnia.jpg" id="397" name="Google Shape;397;p5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71437" y="3929062"/>
            <a:ext cx="3786187" cy="29289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racownia figurek.jpg" id="398" name="Google Shape;398;p5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714750" y="2857500"/>
            <a:ext cx="2786062" cy="4000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399" name="Google Shape;399;p55"/>
          <p:cNvSpPr txBox="1"/>
          <p:nvPr/>
        </p:nvSpPr>
        <p:spPr>
          <a:xfrm>
            <a:off x="500062" y="3000375"/>
            <a:ext cx="26479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Działy pracy</a:t>
            </a:r>
            <a:endParaRPr/>
          </a:p>
        </p:txBody>
      </p:sp>
      <p:sp>
        <p:nvSpPr>
          <p:cNvPr id="400" name="Google Shape;400;p55"/>
          <p:cNvSpPr txBox="1"/>
          <p:nvPr/>
        </p:nvSpPr>
        <p:spPr>
          <a:xfrm>
            <a:off x="1785937" y="142875"/>
            <a:ext cx="1522412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krawczarnia</a:t>
            </a:r>
            <a:endParaRPr/>
          </a:p>
        </p:txBody>
      </p:sp>
      <p:sp>
        <p:nvSpPr>
          <p:cNvPr id="401" name="Google Shape;401;p55"/>
          <p:cNvSpPr txBox="1"/>
          <p:nvPr/>
        </p:nvSpPr>
        <p:spPr>
          <a:xfrm>
            <a:off x="4000500" y="285750"/>
            <a:ext cx="944562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apteka</a:t>
            </a:r>
            <a:endParaRPr/>
          </a:p>
        </p:txBody>
      </p:sp>
      <p:sp>
        <p:nvSpPr>
          <p:cNvPr id="402" name="Google Shape;402;p55"/>
          <p:cNvSpPr txBox="1"/>
          <p:nvPr/>
        </p:nvSpPr>
        <p:spPr>
          <a:xfrm>
            <a:off x="6858000" y="6357937"/>
            <a:ext cx="2012950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generator prądu</a:t>
            </a:r>
            <a:endParaRPr/>
          </a:p>
        </p:txBody>
      </p:sp>
      <p:sp>
        <p:nvSpPr>
          <p:cNvPr id="403" name="Google Shape;403;p55"/>
          <p:cNvSpPr txBox="1"/>
          <p:nvPr/>
        </p:nvSpPr>
        <p:spPr>
          <a:xfrm>
            <a:off x="142875" y="6286500"/>
            <a:ext cx="1054100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kuchnia</a:t>
            </a:r>
            <a:endParaRPr/>
          </a:p>
        </p:txBody>
      </p:sp>
      <p:sp>
        <p:nvSpPr>
          <p:cNvPr id="404" name="Google Shape;404;p55"/>
          <p:cNvSpPr txBox="1"/>
          <p:nvPr/>
        </p:nvSpPr>
        <p:spPr>
          <a:xfrm>
            <a:off x="3857625" y="2957512"/>
            <a:ext cx="2193925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pracownia figurek</a:t>
            </a:r>
            <a:endParaRPr/>
          </a:p>
        </p:txBody>
      </p:sp>
      <p:sp>
        <p:nvSpPr>
          <p:cNvPr id="405" name="Google Shape;405;p55"/>
          <p:cNvSpPr txBox="1"/>
          <p:nvPr/>
        </p:nvSpPr>
        <p:spPr>
          <a:xfrm>
            <a:off x="6562725" y="71437"/>
            <a:ext cx="2509837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centrala telefoniczna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źnia.jpg" id="410" name="Google Shape;410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6062" y="0"/>
            <a:ext cx="3362325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ralnia.jpg" id="411" name="Google Shape;411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3251200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radiostacja.jpg" id="412" name="Google Shape;412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4071937"/>
            <a:ext cx="3071812" cy="27860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traż pożarna.jpg" id="413" name="Google Shape;413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71750" y="4071937"/>
            <a:ext cx="3417887" cy="27860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piekarnia.jpg" id="414" name="Google Shape;414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72187" y="0"/>
            <a:ext cx="3071812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mleczarnia.jpg" id="415" name="Google Shape;415;p5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49950" y="4071937"/>
            <a:ext cx="3194050" cy="27860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16" name="Google Shape;416;p56"/>
          <p:cNvSpPr txBox="1"/>
          <p:nvPr/>
        </p:nvSpPr>
        <p:spPr>
          <a:xfrm>
            <a:off x="2500312" y="3071812"/>
            <a:ext cx="401955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…inne działy pracy</a:t>
            </a:r>
            <a:endParaRPr/>
          </a:p>
        </p:txBody>
      </p:sp>
      <p:sp>
        <p:nvSpPr>
          <p:cNvPr id="417" name="Google Shape;417;p56"/>
          <p:cNvSpPr txBox="1"/>
          <p:nvPr/>
        </p:nvSpPr>
        <p:spPr>
          <a:xfrm>
            <a:off x="127000" y="2214562"/>
            <a:ext cx="944562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pralnia</a:t>
            </a:r>
            <a:endParaRPr/>
          </a:p>
        </p:txBody>
      </p:sp>
      <p:sp>
        <p:nvSpPr>
          <p:cNvPr id="418" name="Google Shape;418;p56"/>
          <p:cNvSpPr txBox="1"/>
          <p:nvPr/>
        </p:nvSpPr>
        <p:spPr>
          <a:xfrm>
            <a:off x="3379787" y="100012"/>
            <a:ext cx="906462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kuźnia</a:t>
            </a:r>
            <a:endParaRPr/>
          </a:p>
        </p:txBody>
      </p:sp>
      <p:sp>
        <p:nvSpPr>
          <p:cNvPr id="419" name="Google Shape;419;p56"/>
          <p:cNvSpPr txBox="1"/>
          <p:nvPr/>
        </p:nvSpPr>
        <p:spPr>
          <a:xfrm>
            <a:off x="6216650" y="2143125"/>
            <a:ext cx="1212850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piekarnia</a:t>
            </a:r>
            <a:endParaRPr/>
          </a:p>
        </p:txBody>
      </p:sp>
      <p:sp>
        <p:nvSpPr>
          <p:cNvPr id="420" name="Google Shape;420;p56"/>
          <p:cNvSpPr txBox="1"/>
          <p:nvPr/>
        </p:nvSpPr>
        <p:spPr>
          <a:xfrm>
            <a:off x="1071562" y="6357937"/>
            <a:ext cx="1408112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radiostacja</a:t>
            </a:r>
            <a:endParaRPr/>
          </a:p>
        </p:txBody>
      </p:sp>
      <p:sp>
        <p:nvSpPr>
          <p:cNvPr id="421" name="Google Shape;421;p56"/>
          <p:cNvSpPr txBox="1"/>
          <p:nvPr/>
        </p:nvSpPr>
        <p:spPr>
          <a:xfrm>
            <a:off x="2655887" y="4143375"/>
            <a:ext cx="1701800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straż pożarna</a:t>
            </a:r>
            <a:endParaRPr/>
          </a:p>
        </p:txBody>
      </p:sp>
      <p:sp>
        <p:nvSpPr>
          <p:cNvPr id="422" name="Google Shape;422;p56"/>
          <p:cNvSpPr txBox="1"/>
          <p:nvPr/>
        </p:nvSpPr>
        <p:spPr>
          <a:xfrm>
            <a:off x="6038850" y="6357937"/>
            <a:ext cx="1390650" cy="400050"/>
          </a:xfrm>
          <a:prstGeom prst="rect">
            <a:avLst/>
          </a:prstGeom>
          <a:solidFill>
            <a:schemeClr val="lt1">
              <a:alpha val="39607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mleczarnia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nfirmeria.jpg" id="427" name="Google Shape;42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1687" y="2071687"/>
            <a:ext cx="5080000" cy="4191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28" name="Google Shape;428;p57"/>
          <p:cNvSpPr txBox="1"/>
          <p:nvPr/>
        </p:nvSpPr>
        <p:spPr>
          <a:xfrm>
            <a:off x="1785937" y="500062"/>
            <a:ext cx="564356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najważniejszy dział pracy: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szpitalik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58"/>
          <p:cNvSpPr txBox="1"/>
          <p:nvPr>
            <p:ph type="title"/>
          </p:nvPr>
        </p:nvSpPr>
        <p:spPr>
          <a:xfrm>
            <a:off x="628650" y="188912"/>
            <a:ext cx="8551862" cy="7429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Font typeface="Tahoma"/>
              <a:buNone/>
            </a:pPr>
            <a:r>
              <a:rPr b="0" i="0" lang="pl-PL" sz="5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Prasa Niepokalanowska </a:t>
            </a:r>
            <a:endParaRPr/>
          </a:p>
        </p:txBody>
      </p:sp>
      <p:sp>
        <p:nvSpPr>
          <p:cNvPr id="434" name="Google Shape;434;p58"/>
          <p:cNvSpPr txBox="1"/>
          <p:nvPr>
            <p:ph idx="1" type="body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082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5" name="Google Shape;43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5600" y="1481137"/>
            <a:ext cx="3573462" cy="52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3582987"/>
            <a:ext cx="5616575" cy="315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7000" y="260350"/>
            <a:ext cx="2284412" cy="3481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9"/>
          <p:cNvSpPr txBox="1"/>
          <p:nvPr>
            <p:ph type="title"/>
          </p:nvPr>
        </p:nvSpPr>
        <p:spPr>
          <a:xfrm>
            <a:off x="0" y="115887"/>
            <a:ext cx="9144000" cy="6481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Tahoma"/>
              <a:buNone/>
            </a:pPr>
            <a: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Przed wojną w Niepokalanowie drukowano:</a:t>
            </a:r>
            <a:b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- 800 tys. Rycerza Niepokalanej – co miesiąc</a:t>
            </a:r>
            <a:b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- ok. 130 tys. Małego Dziennika, wydanie sobotnioniedzielne – ponad 200 tys. </a:t>
            </a:r>
            <a:b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- inne pisma i książki</a:t>
            </a:r>
            <a:br>
              <a:rPr b="0" i="0" lang="pl-PL" sz="44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1" i="0" lang="pl-PL" sz="4400" u="none">
                <a:solidFill>
                  <a:srgbClr val="002060"/>
                </a:solidFill>
                <a:latin typeface="Tahoma"/>
                <a:ea typeface="Tahoma"/>
                <a:cs typeface="Tahoma"/>
                <a:sym typeface="Tahoma"/>
              </a:rPr>
              <a:t>Łącznie ok. 5 mln. egzemplarzy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0"/>
          <p:cNvSpPr txBox="1"/>
          <p:nvPr>
            <p:ph type="title"/>
          </p:nvPr>
        </p:nvSpPr>
        <p:spPr>
          <a:xfrm>
            <a:off x="0" y="381000"/>
            <a:ext cx="9144000" cy="59277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Tahoma"/>
              <a:buNone/>
            </a:pPr>
            <a:r>
              <a:rPr b="0" i="0" lang="pl-PL" sz="6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W Polsce przedwojennej z Niepokalanowa pochodziło 13% całej prasy, prawie połowa prasy katolickiej (prasa katolicka </a:t>
            </a:r>
            <a:br>
              <a:rPr b="0" i="0" lang="pl-PL" sz="6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</a:br>
            <a:r>
              <a:rPr b="0" i="0" lang="pl-PL" sz="6000" u="none">
                <a:solidFill>
                  <a:schemeClr val="lt2"/>
                </a:solidFill>
                <a:latin typeface="Tahoma"/>
                <a:ea typeface="Tahoma"/>
                <a:cs typeface="Tahoma"/>
                <a:sym typeface="Tahoma"/>
              </a:rPr>
              <a:t>stanowiła 27%)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X 1939 - pierwsze aresztowanie.jpg" id="452" name="Google Shape;452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187" y="1071562"/>
            <a:ext cx="4286250" cy="28178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z oficerem hitlerowskim.jpg" id="453" name="Google Shape;453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02300" y="714375"/>
            <a:ext cx="2441575" cy="36433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8 XII 1939 - zwolnienie z obozu w Ostrzeszowie.jpg" id="454" name="Google Shape;454;p6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7187" y="4000500"/>
            <a:ext cx="4275137" cy="27146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5" name="Google Shape;455;p61"/>
          <p:cNvSpPr txBox="1"/>
          <p:nvPr/>
        </p:nvSpPr>
        <p:spPr>
          <a:xfrm>
            <a:off x="5327650" y="4665662"/>
            <a:ext cx="3316287" cy="169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Od wiosny 1940 na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terenie klasztoru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stacjonowały wojska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hitlerowskie.</a:t>
            </a:r>
            <a:endParaRPr/>
          </a:p>
        </p:txBody>
      </p:sp>
      <p:sp>
        <p:nvSpPr>
          <p:cNvPr id="456" name="Google Shape;456;p61"/>
          <p:cNvSpPr txBox="1"/>
          <p:nvPr/>
        </p:nvSpPr>
        <p:spPr>
          <a:xfrm>
            <a:off x="1000125" y="357187"/>
            <a:ext cx="2965450" cy="492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 Wojna Światowa</a:t>
            </a:r>
            <a:endParaRPr/>
          </a:p>
        </p:txBody>
      </p:sp>
      <p:sp>
        <p:nvSpPr>
          <p:cNvPr id="457" name="Google Shape;457;p61"/>
          <p:cNvSpPr txBox="1"/>
          <p:nvPr/>
        </p:nvSpPr>
        <p:spPr>
          <a:xfrm>
            <a:off x="357187" y="3143250"/>
            <a:ext cx="4116387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Pierwsze aresztowanie zakonników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we wrześniu 1939 r. …</a:t>
            </a:r>
            <a:endParaRPr/>
          </a:p>
        </p:txBody>
      </p:sp>
      <p:sp>
        <p:nvSpPr>
          <p:cNvPr id="458" name="Google Shape;458;p61"/>
          <p:cNvSpPr txBox="1"/>
          <p:nvPr/>
        </p:nvSpPr>
        <p:spPr>
          <a:xfrm>
            <a:off x="428625" y="6286500"/>
            <a:ext cx="3571875" cy="400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ahoma"/>
              <a:buNone/>
            </a:pPr>
            <a:r>
              <a:rPr b="0" i="0" lang="pl-PL" sz="20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…i powrót z niego 8 XII 1939.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na Pawiaku.jpg" id="463" name="Google Shape;46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562" y="1928812"/>
            <a:ext cx="3468687" cy="45783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1940 - po zgoleniu brodyjpg.jpg" id="464" name="Google Shape;46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03937" y="344487"/>
            <a:ext cx="2611437" cy="35131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65" name="Google Shape;465;p62"/>
          <p:cNvSpPr txBox="1"/>
          <p:nvPr/>
        </p:nvSpPr>
        <p:spPr>
          <a:xfrm>
            <a:off x="785812" y="500062"/>
            <a:ext cx="4533900" cy="892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17 II 1941 – drugie, ostatnie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aresztowanie…</a:t>
            </a:r>
            <a:endParaRPr/>
          </a:p>
        </p:txBody>
      </p:sp>
      <p:sp>
        <p:nvSpPr>
          <p:cNvPr id="466" name="Google Shape;466;p62"/>
          <p:cNvSpPr txBox="1"/>
          <p:nvPr/>
        </p:nvSpPr>
        <p:spPr>
          <a:xfrm>
            <a:off x="4795837" y="4494212"/>
            <a:ext cx="3633787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„Czy ty w To wierzysz?”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t/>
            </a:r>
            <a:endParaRPr b="0" i="0" sz="26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- „Wierzę!”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rbeit machht frei.jpg" id="471" name="Google Shape;471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3525" y="285750"/>
            <a:ext cx="4451350" cy="3000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Auschwitz.jpg" id="472" name="Google Shape;472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72062" y="285750"/>
            <a:ext cx="3714750" cy="3000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życie w obozie 1.jpg" id="473" name="Google Shape;473;p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72062" y="3643312"/>
            <a:ext cx="3727450" cy="2857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życie w obozie 2.jpg" id="474" name="Google Shape;474;p6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5750" y="3643312"/>
            <a:ext cx="4429125" cy="28606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MK w obozie.jpg" id="475" name="Google Shape;475;p6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4112" y="981075"/>
            <a:ext cx="2401887" cy="45418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B z 2 koronami" id="131" name="Google Shape;13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404812"/>
            <a:ext cx="3838575" cy="603726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4984750" y="581025"/>
            <a:ext cx="3754437" cy="308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Gdy miał około 12 lat,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modlił się w kościele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przed obrazem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Matki Bożej.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t/>
            </a:r>
            <a:endParaRPr b="0" i="0" sz="2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Nagle postać Maryi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ożyła...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MK bity przez kapo.jpg" id="480" name="Google Shape;48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7750" y="3571875"/>
            <a:ext cx="3857625" cy="302895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rozmowa w obozie.jpg" id="481" name="Google Shape;48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57750" y="285750"/>
            <a:ext cx="3857625" cy="30718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spowiedź w obozie.jpg" id="482" name="Google Shape;482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5812" y="285750"/>
            <a:ext cx="3357562" cy="42052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83" name="Google Shape;483;p64"/>
          <p:cNvSpPr txBox="1"/>
          <p:nvPr/>
        </p:nvSpPr>
        <p:spPr>
          <a:xfrm>
            <a:off x="500062" y="4851400"/>
            <a:ext cx="4278312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Od 28 V 1941 r. – przebywa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KL Auschwitz,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otrzymuje numer 16670.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MK - więzień.jpg" id="488" name="Google Shape;48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4312" y="214312"/>
            <a:ext cx="2514600" cy="64293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zamiana w obozie na apelu.jpg" id="489" name="Google Shape;489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57625" y="214312"/>
            <a:ext cx="4389437" cy="350043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90" name="Google Shape;490;p65"/>
          <p:cNvSpPr txBox="1"/>
          <p:nvPr/>
        </p:nvSpPr>
        <p:spPr>
          <a:xfrm>
            <a:off x="3429000" y="4286250"/>
            <a:ext cx="5292725" cy="169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Między 28 VII a 1 VIII 1941 r.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podczas apelu o. Maksymilian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zgłasza się do bunkra głodowego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miejsce Franciszka Gajowniczka.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zastrzyk fenolu.jpg" id="495" name="Google Shape;49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500" y="566737"/>
            <a:ext cx="3554412" cy="45053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umieranie.jpg" id="496" name="Google Shape;49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0687" y="2786062"/>
            <a:ext cx="2384425" cy="364807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97" name="Google Shape;497;p66"/>
          <p:cNvSpPr txBox="1"/>
          <p:nvPr/>
        </p:nvSpPr>
        <p:spPr>
          <a:xfrm>
            <a:off x="4500562" y="1000125"/>
            <a:ext cx="4424362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14 VIII 1941 r. –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o. Maksymilian został dobity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zastrzykiem fenolu.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MK i dym z kominów.jpg" id="502" name="Google Shape;502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54550" y="0"/>
            <a:ext cx="4489450" cy="6858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503" name="Google Shape;503;p67"/>
          <p:cNvSpPr txBox="1"/>
          <p:nvPr/>
        </p:nvSpPr>
        <p:spPr>
          <a:xfrm>
            <a:off x="142875" y="722312"/>
            <a:ext cx="4598987" cy="249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Następnego dnia,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w uroczystość Wniebowzięcia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Matki Bożej,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ciało o. Maksymiliana zostaje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spalone w piecu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Tahoma"/>
              <a:buNone/>
            </a:pPr>
            <a:r>
              <a:rPr b="0" i="0" lang="pl-PL" sz="2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krematoryjnym.</a:t>
            </a:r>
            <a:endParaRPr/>
          </a:p>
        </p:txBody>
      </p:sp>
      <p:sp>
        <p:nvSpPr>
          <p:cNvPr id="504" name="Google Shape;504;p67"/>
          <p:cNvSpPr txBox="1"/>
          <p:nvPr/>
        </p:nvSpPr>
        <p:spPr>
          <a:xfrm>
            <a:off x="142875" y="4229100"/>
            <a:ext cx="4505325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„Pragnę tak się poświęcić dla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sprawy Niepokalanej,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abym został starty na proch,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aby ten proch rozrzucono po całej ziemi!”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MK i 2 anioły i 2 korony.jpg" id="509" name="Google Shape;509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17650" y="122237"/>
            <a:ext cx="6138862" cy="3516312"/>
          </a:xfrm>
          <a:prstGeom prst="rect">
            <a:avLst/>
          </a:prstGeom>
          <a:noFill/>
          <a:ln>
            <a:noFill/>
          </a:ln>
          <a:effectLst>
            <a:outerShdw blurRad="50800" sx="103000" rotWithShape="0" algn="br" dir="10860000" dist="101600" sy="103000">
              <a:srgbClr val="000000">
                <a:alpha val="40000"/>
              </a:srgbClr>
            </a:outerShdw>
          </a:effectLst>
        </p:spPr>
      </p:pic>
      <p:sp>
        <p:nvSpPr>
          <p:cNvPr id="510" name="Google Shape;510;p68"/>
          <p:cNvSpPr/>
          <p:nvPr/>
        </p:nvSpPr>
        <p:spPr>
          <a:xfrm>
            <a:off x="1214437" y="3286125"/>
            <a:ext cx="2500312" cy="1643062"/>
          </a:xfrm>
          <a:prstGeom prst="downArrow">
            <a:avLst>
              <a:gd fmla="val 10800" name="adj1"/>
              <a:gd fmla="val 50000" name="adj2"/>
            </a:avLst>
          </a:prstGeom>
          <a:solidFill>
            <a:schemeClr val="lt1">
              <a:alpha val="79607"/>
            </a:schemeClr>
          </a:solidFill>
          <a:ln cap="flat" cmpd="sng" w="2540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1" name="Google Shape;511;p68"/>
          <p:cNvSpPr/>
          <p:nvPr/>
        </p:nvSpPr>
        <p:spPr>
          <a:xfrm>
            <a:off x="5786437" y="3286125"/>
            <a:ext cx="2500312" cy="1643062"/>
          </a:xfrm>
          <a:prstGeom prst="downArrow">
            <a:avLst>
              <a:gd fmla="val 10800" name="adj1"/>
              <a:gd fmla="val 50000" name="adj2"/>
            </a:avLst>
          </a:prstGeom>
          <a:solidFill>
            <a:srgbClr val="FF0000">
              <a:alpha val="79607"/>
            </a:srgbClr>
          </a:solidFill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12" name="Google Shape;512;p68"/>
          <p:cNvSpPr/>
          <p:nvPr/>
        </p:nvSpPr>
        <p:spPr>
          <a:xfrm>
            <a:off x="642937" y="5000625"/>
            <a:ext cx="3786187" cy="1643062"/>
          </a:xfrm>
          <a:prstGeom prst="roundRect">
            <a:avLst>
              <a:gd fmla="val 16667" name="adj"/>
            </a:avLst>
          </a:prstGeom>
          <a:solidFill>
            <a:schemeClr val="lt1">
              <a:alpha val="79607"/>
            </a:schemeClr>
          </a:solidFill>
          <a:ln cap="flat" cmpd="sng" w="25400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61616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rgbClr val="161616"/>
                </a:solidFill>
                <a:latin typeface="Tahoma"/>
                <a:ea typeface="Tahoma"/>
                <a:cs typeface="Tahoma"/>
                <a:sym typeface="Tahoma"/>
              </a:rPr>
              <a:t>17 X 1971 – papież Paweł VI beatyfikuje o. Maksymiliana jako świętego kapłana.</a:t>
            </a:r>
            <a:endParaRPr/>
          </a:p>
        </p:txBody>
      </p:sp>
      <p:sp>
        <p:nvSpPr>
          <p:cNvPr id="513" name="Google Shape;513;p68"/>
          <p:cNvSpPr/>
          <p:nvPr/>
        </p:nvSpPr>
        <p:spPr>
          <a:xfrm>
            <a:off x="4929187" y="5000625"/>
            <a:ext cx="3786187" cy="1643062"/>
          </a:xfrm>
          <a:prstGeom prst="roundRect">
            <a:avLst>
              <a:gd fmla="val 16667" name="adj"/>
            </a:avLst>
          </a:prstGeom>
          <a:solidFill>
            <a:srgbClr val="FF0000">
              <a:alpha val="79607"/>
            </a:srgbClr>
          </a:solidFill>
          <a:ln cap="flat" cmpd="sng" w="254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Tahoma"/>
              <a:buNone/>
            </a:pPr>
            <a:r>
              <a:rPr b="0" i="0" lang="pl-PL" sz="18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10 X 1982 – papież Jan Paweł II kanonizuje o. Maksymiliana jako męczennika.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zylika i kaplica i figura (3).JPG" id="518" name="Google Shape;51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075" y="-249237"/>
            <a:ext cx="9582150" cy="7356475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bazylika i kaplica i figura (3).JPG" id="523" name="Google Shape;523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075" y="-249237"/>
            <a:ext cx="9582150" cy="7356475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524" name="Google Shape;524;p70"/>
          <p:cNvSpPr txBox="1"/>
          <p:nvPr/>
        </p:nvSpPr>
        <p:spPr>
          <a:xfrm>
            <a:off x="500062" y="530225"/>
            <a:ext cx="3144837" cy="1073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FE"/>
              </a:buClr>
              <a:buSzPts val="4000"/>
              <a:buFont typeface="Tahoma"/>
              <a:buNone/>
            </a:pP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Bądź sobą</a:t>
            </a:r>
            <a:r>
              <a:rPr b="0" i="0" lang="pl-PL" sz="32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71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0" name="Google Shape;530;p71"/>
          <p:cNvSpPr txBox="1"/>
          <p:nvPr>
            <p:ph idx="1" type="body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082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bazylika i kaplica i figura (3).JPG" id="531" name="Google Shape;531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075" y="-249237"/>
            <a:ext cx="9582150" cy="7356475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532" name="Google Shape;532;p71"/>
          <p:cNvSpPr txBox="1"/>
          <p:nvPr/>
        </p:nvSpPr>
        <p:spPr>
          <a:xfrm>
            <a:off x="500062" y="530225"/>
            <a:ext cx="3200400" cy="168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FE"/>
              </a:buClr>
              <a:buSzPts val="4000"/>
              <a:buFont typeface="Tahoma"/>
              <a:buNone/>
            </a:pP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Bądź sobą</a:t>
            </a:r>
            <a:r>
              <a:rPr b="0" i="0" lang="pl-PL" sz="32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FE"/>
              </a:buClr>
              <a:buSzPts val="4000"/>
              <a:buFont typeface="Tahoma"/>
              <a:buNone/>
            </a:pP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nie bój się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72"/>
          <p:cNvSpPr txBox="1"/>
          <p:nvPr>
            <p:ph type="title"/>
          </p:nvPr>
        </p:nvSpPr>
        <p:spPr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lt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38" name="Google Shape;538;p72"/>
          <p:cNvSpPr txBox="1"/>
          <p:nvPr>
            <p:ph idx="1" type="body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082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80"/>
              <a:buFont typeface="Noto Sans Symbols"/>
              <a:buNone/>
            </a:pPr>
            <a:r>
              <a:t/>
            </a:r>
            <a:endParaRPr sz="320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descr="bazylika i kaplica i figura (3).JPG" id="539" name="Google Shape;53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19075" y="-249237"/>
            <a:ext cx="9582150" cy="7356475"/>
          </a:xfrm>
          <a:prstGeom prst="rect">
            <a:avLst/>
          </a:prstGeom>
          <a:noFill/>
          <a:ln cap="sq" cmpd="sng" w="190500">
            <a:solidFill>
              <a:srgbClr val="C8C6BD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bl">
              <a:srgbClr val="000000">
                <a:alpha val="42745"/>
              </a:srgbClr>
            </a:outerShdw>
          </a:effectLst>
        </p:spPr>
      </p:pic>
      <p:sp>
        <p:nvSpPr>
          <p:cNvPr id="540" name="Google Shape;540;p72"/>
          <p:cNvSpPr txBox="1"/>
          <p:nvPr/>
        </p:nvSpPr>
        <p:spPr>
          <a:xfrm>
            <a:off x="500062" y="530225"/>
            <a:ext cx="3200400" cy="1682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FE"/>
              </a:buClr>
              <a:buSzPts val="4000"/>
              <a:buFont typeface="Tahoma"/>
              <a:buNone/>
            </a:pP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Bądź sobą</a:t>
            </a:r>
            <a:r>
              <a:rPr b="0" i="0" lang="pl-PL" sz="32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,</a:t>
            </a: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82FE"/>
              </a:buClr>
              <a:buSzPts val="4000"/>
              <a:buFont typeface="Tahoma"/>
              <a:buNone/>
            </a:pPr>
            <a:r>
              <a:rPr b="0" i="0" lang="pl-PL" sz="4000" u="none" cap="none" strike="noStrike">
                <a:solidFill>
                  <a:srgbClr val="0A82FE"/>
                </a:solidFill>
                <a:latin typeface="Tahoma"/>
                <a:ea typeface="Tahoma"/>
                <a:cs typeface="Tahoma"/>
                <a:sym typeface="Tahoma"/>
              </a:rPr>
              <a:t>nie bój się</a:t>
            </a:r>
            <a:endParaRPr/>
          </a:p>
        </p:txBody>
      </p:sp>
      <p:sp>
        <p:nvSpPr>
          <p:cNvPr id="541" name="Google Shape;541;p72"/>
          <p:cNvSpPr/>
          <p:nvPr/>
        </p:nvSpPr>
        <p:spPr>
          <a:xfrm>
            <a:off x="3048000" y="933450"/>
            <a:ext cx="5310187" cy="15478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Tahoma"/>
              <a:buNone/>
            </a:pPr>
            <a:r>
              <a:rPr b="1" i="0" lang="pl-PL" sz="5400" u="none" cap="none" strike="noStrike">
                <a:solidFill>
                  <a:srgbClr val="FEFEFE"/>
                </a:solidFill>
                <a:latin typeface="Tahoma"/>
                <a:ea typeface="Tahoma"/>
                <a:cs typeface="Tahoma"/>
                <a:sym typeface="Tahoma"/>
              </a:rPr>
              <a:t>ŚWIĘTOŚCI!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0"/>
          <p:cNvSpPr txBox="1"/>
          <p:nvPr/>
        </p:nvSpPr>
        <p:spPr>
          <a:xfrm>
            <a:off x="1331912" y="549275"/>
            <a:ext cx="658018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„Którą z tych koron wybierasz?”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/>
        </p:nvSpPr>
        <p:spPr>
          <a:xfrm>
            <a:off x="1331912" y="549275"/>
            <a:ext cx="6580187" cy="641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„Którą z tych koron wybierasz?”</a:t>
            </a:r>
            <a:endParaRPr/>
          </a:p>
        </p:txBody>
      </p:sp>
      <p:pic>
        <p:nvPicPr>
          <p:cNvPr descr="Chrystus w pasiaku" id="143" name="Google Shape;143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76825" y="1484312"/>
            <a:ext cx="3135312" cy="4114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obray OMK z kaplicy" id="144" name="Google Shape;144;p2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0112" y="1484312"/>
            <a:ext cx="3270250" cy="4103687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45" name="Google Shape;145;p21"/>
          <p:cNvSpPr txBox="1"/>
          <p:nvPr/>
        </p:nvSpPr>
        <p:spPr>
          <a:xfrm>
            <a:off x="3357562" y="3071812"/>
            <a:ext cx="2563812" cy="6159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Tahoma"/>
              <a:buNone/>
            </a:pPr>
            <a:r>
              <a:rPr b="0" i="0" lang="pl-PL" sz="3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„OBYDWIE!”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łody OMK" id="150" name="Google Shape;150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2781300"/>
            <a:ext cx="2852737" cy="374491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descr="nowicjat" id="151" name="Google Shape;151;p2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16462" y="476250"/>
            <a:ext cx="4038600" cy="2938462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2" name="Google Shape;152;p22"/>
          <p:cNvSpPr txBox="1"/>
          <p:nvPr/>
        </p:nvSpPr>
        <p:spPr>
          <a:xfrm>
            <a:off x="269875" y="836612"/>
            <a:ext cx="4302125" cy="1187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1910 r.- Rajmund i Franciszek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rozpoczynają we Lwowie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nowicjat.</a:t>
            </a:r>
            <a:endParaRPr/>
          </a:p>
        </p:txBody>
      </p:sp>
      <p:sp>
        <p:nvSpPr>
          <p:cNvPr id="153" name="Google Shape;153;p22"/>
          <p:cNvSpPr txBox="1"/>
          <p:nvPr/>
        </p:nvSpPr>
        <p:spPr>
          <a:xfrm>
            <a:off x="3843337" y="3716337"/>
            <a:ext cx="4943475" cy="2282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Rok później składają śluby zakonne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zmieniają imiona na Maksymilian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 Walerian.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t/>
            </a:r>
            <a:endParaRPr b="0" i="0" sz="2400" u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 zakonu wstępuje również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ahoma"/>
              <a:buNone/>
            </a:pPr>
            <a:r>
              <a:rPr b="0" i="0" lang="pl-PL" sz="24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młodszy brat – Józef.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olegium jezuickie" id="158" name="Google Shape;15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3437" y="404812"/>
            <a:ext cx="40386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iędzynarodowe Kolegium Serafickie" id="159" name="Google Shape;159;p2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312" y="3284537"/>
            <a:ext cx="4038600" cy="326072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60" name="Google Shape;160;p23"/>
          <p:cNvSpPr txBox="1"/>
          <p:nvPr/>
        </p:nvSpPr>
        <p:spPr>
          <a:xfrm>
            <a:off x="536575" y="1023937"/>
            <a:ext cx="3463925" cy="119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1912-1919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ahoma"/>
              <a:buNone/>
            </a:pPr>
            <a:r>
              <a:rPr b="0" i="0" lang="pl-PL" sz="36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studia w Rzymie</a:t>
            </a:r>
            <a:endParaRPr/>
          </a:p>
        </p:txBody>
      </p:sp>
      <p:cxnSp>
        <p:nvCxnSpPr>
          <p:cNvPr id="161" name="Google Shape;161;p23"/>
          <p:cNvCxnSpPr/>
          <p:nvPr/>
        </p:nvCxnSpPr>
        <p:spPr>
          <a:xfrm rot="10800000">
            <a:off x="3492500" y="4941887"/>
            <a:ext cx="215900" cy="431800"/>
          </a:xfrm>
          <a:prstGeom prst="straightConnector1">
            <a:avLst/>
          </a:prstGeom>
          <a:noFill/>
          <a:ln cap="flat" cmpd="sng" w="50800">
            <a:solidFill>
              <a:schemeClr val="lt1"/>
            </a:solidFill>
            <a:prstDash val="solid"/>
            <a:miter lim="800000"/>
            <a:headEnd len="med" w="med" type="none"/>
            <a:tailEnd len="med" w="med" type="triangle"/>
          </a:ln>
        </p:spPr>
      </p:cxnSp>
      <p:sp>
        <p:nvSpPr>
          <p:cNvPr id="162" name="Google Shape;162;p23"/>
          <p:cNvSpPr txBox="1"/>
          <p:nvPr/>
        </p:nvSpPr>
        <p:spPr>
          <a:xfrm>
            <a:off x="4932362" y="4076700"/>
            <a:ext cx="3633787" cy="1373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Tahoma"/>
              <a:buNone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Zdobywa 2 doktoraty:</a:t>
            </a:r>
            <a:endParaRPr/>
          </a:p>
          <a:p>
            <a:pPr indent="-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➢"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z filozofii</a:t>
            </a:r>
            <a:endParaRPr/>
          </a:p>
          <a:p>
            <a:pPr indent="-1778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➢"/>
            </a:pPr>
            <a:r>
              <a:rPr b="0" i="0" lang="pl-PL" sz="2800" u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 z teologii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xmlns:r="http://schemas.openxmlformats.org/officeDocument/2006/relationships" name="Teksturowany">
  <a:themeElements>
    <a:clrScheme name="Teksturowany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